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00" r:id="rId2"/>
    <p:sldId id="301" r:id="rId3"/>
    <p:sldId id="302" r:id="rId4"/>
    <p:sldId id="275" r:id="rId5"/>
    <p:sldId id="276" r:id="rId6"/>
    <p:sldId id="277" r:id="rId7"/>
    <p:sldId id="279" r:id="rId8"/>
    <p:sldId id="280" r:id="rId9"/>
    <p:sldId id="281" r:id="rId10"/>
    <p:sldId id="282" r:id="rId11"/>
    <p:sldId id="283" r:id="rId12"/>
    <p:sldId id="285" r:id="rId13"/>
    <p:sldId id="286" r:id="rId14"/>
    <p:sldId id="287" r:id="rId15"/>
    <p:sldId id="288" r:id="rId16"/>
    <p:sldId id="289" r:id="rId17"/>
    <p:sldId id="291" r:id="rId18"/>
    <p:sldId id="299" r:id="rId19"/>
    <p:sldId id="296" r:id="rId20"/>
    <p:sldId id="298" r:id="rId21"/>
    <p:sldId id="30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00FF99"/>
    <a:srgbClr val="FFFF00"/>
    <a:srgbClr val="FF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71FD4-E6C8-4400-A9A8-A2274F4F37C3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E2A9B-B27E-4AFC-99F7-7F64319F4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05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AAB6F2-98B0-4ACF-8D38-2ABA057D2190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27F984-A9C5-4A59-A9C8-1C4AABBB97D6}" type="slidenum">
              <a:rPr lang="en-US" altLang="vi-VN"/>
              <a:pPr/>
              <a:t>2</a:t>
            </a:fld>
            <a:endParaRPr lang="en-US" altLang="vi-VN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B97DC6-4E05-40C4-AC99-B968CAD16256}" type="slidenum">
              <a:rPr lang="en-US" smtClean="0"/>
              <a:pPr eaLnBrk="1" hangingPunct="1"/>
              <a:t>21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audio" Target="file:///C:\Users\My%20PC\Downloads\dung-1.mp3" TargetMode="External"/><Relationship Id="rId7" Type="http://schemas.openxmlformats.org/officeDocument/2006/relationships/image" Target="../media/image8.gif"/><Relationship Id="rId12" Type="http://schemas.openxmlformats.org/officeDocument/2006/relationships/image" Target="../media/image13.png"/><Relationship Id="rId2" Type="http://schemas.openxmlformats.org/officeDocument/2006/relationships/audio" Target="file:///D:\GI&#193;O%20&#193;N%20&amp;%20T&#431;%20LI&#7878;U%20TIN%20H&#7884;C\KH&#7888;I%203\CV%20Hinh%20chu%20nhat\01%20India%20Music.wma" TargetMode="External"/><Relationship Id="rId1" Type="http://schemas.openxmlformats.org/officeDocument/2006/relationships/audio" Target="file:///D:\Dalat\04%20Track%204.wma" TargetMode="External"/><Relationship Id="rId6" Type="http://schemas.openxmlformats.org/officeDocument/2006/relationships/image" Target="../media/image7.gif"/><Relationship Id="rId11" Type="http://schemas.openxmlformats.org/officeDocument/2006/relationships/image" Target="../media/image12.gif"/><Relationship Id="rId5" Type="http://schemas.openxmlformats.org/officeDocument/2006/relationships/notesSlide" Target="../notesSlides/notesSlide2.xml"/><Relationship Id="rId10" Type="http://schemas.openxmlformats.org/officeDocument/2006/relationships/image" Target="../media/image11.gif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6.xml"/><Relationship Id="rId3" Type="http://schemas.openxmlformats.org/officeDocument/2006/relationships/slide" Target="slide4.xml"/><Relationship Id="rId7" Type="http://schemas.openxmlformats.org/officeDocument/2006/relationships/slide" Target="slide3.xml"/><Relationship Id="rId12" Type="http://schemas.openxmlformats.org/officeDocument/2006/relationships/slide" Target="slide8.xml"/><Relationship Id="rId17" Type="http://schemas.openxmlformats.org/officeDocument/2006/relationships/image" Target="../media/image15.jpeg"/><Relationship Id="rId2" Type="http://schemas.openxmlformats.org/officeDocument/2006/relationships/image" Target="../media/image14.jpeg"/><Relationship Id="rId16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10.xml"/><Relationship Id="rId15" Type="http://schemas.openxmlformats.org/officeDocument/2006/relationships/slide" Target="slide14.xml"/><Relationship Id="rId10" Type="http://schemas.openxmlformats.org/officeDocument/2006/relationships/slide" Target="slide11.xml"/><Relationship Id="rId4" Type="http://schemas.openxmlformats.org/officeDocument/2006/relationships/slide" Target="slide15.xml"/><Relationship Id="rId9" Type="http://schemas.openxmlformats.org/officeDocument/2006/relationships/slide" Target="slide13.xml"/><Relationship Id="rId14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BARBLY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ABARBLY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18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56511">
            <a:off x="7710488" y="54864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18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WhitecornerFlow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54864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2925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anim1690[1][1]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362200" y="3219450"/>
            <a:ext cx="510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566584">
            <a:off x="7624763" y="52705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1" descr="anim1690[1][1]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6419850" y="3238500"/>
            <a:ext cx="510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WordArt 13"/>
          <p:cNvSpPr>
            <a:spLocks noChangeArrowheads="1" noChangeShapeType="1" noTextEdit="1"/>
          </p:cNvSpPr>
          <p:nvPr/>
        </p:nvSpPr>
        <p:spPr bwMode="auto">
          <a:xfrm>
            <a:off x="1143000" y="2057400"/>
            <a:ext cx="71628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MÔN: </a:t>
            </a:r>
            <a:r>
              <a:rPr lang="en-US" sz="3600" b="1" kern="10" dirty="0" smtClean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TIẾNG VIỆT</a:t>
            </a:r>
            <a:endParaRPr lang="en-US" sz="3600" b="1" kern="10" dirty="0"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LỚP 3</a:t>
            </a:r>
          </a:p>
        </p:txBody>
      </p:sp>
    </p:spTree>
    <p:extLst>
      <p:ext uri="{BB962C8B-B14F-4D97-AF65-F5344CB8AC3E}">
        <p14:creationId xmlns:p14="http://schemas.microsoft.com/office/powerpoint/2010/main" val="3293059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Hũ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người</a:t>
            </a:r>
            <a:r>
              <a:rPr lang="en-US" dirty="0" smtClean="0">
                <a:solidFill>
                  <a:srgbClr val="FF0000"/>
                </a:solidFill>
              </a:rPr>
              <a:t> cha”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121- 122.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lửa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4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-152400"/>
            <a:ext cx="93726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chăm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nổi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cơm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xay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thóc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mỗi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dám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ăn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Ba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dụm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90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sz="2800" dirty="0" err="1" smtClean="0">
                <a:solidFill>
                  <a:srgbClr val="000099"/>
                </a:solidFill>
              </a:rPr>
              <a:t>Khi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lão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vứt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người</a:t>
            </a:r>
            <a:r>
              <a:rPr lang="en-US" sz="2800" dirty="0" smtClean="0">
                <a:solidFill>
                  <a:srgbClr val="000099"/>
                </a:solidFill>
              </a:rPr>
              <a:t> con </a:t>
            </a:r>
            <a:r>
              <a:rPr lang="en-US" sz="2800" dirty="0" err="1" smtClean="0">
                <a:solidFill>
                  <a:srgbClr val="000099"/>
                </a:solidFill>
              </a:rPr>
              <a:t>vội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thọc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tay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lấy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ra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mà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không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hề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sợ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bỏng</a:t>
            </a:r>
            <a:r>
              <a:rPr lang="en-US" sz="2800" dirty="0" smtClean="0">
                <a:solidFill>
                  <a:srgbClr val="000099"/>
                </a:solidFill>
              </a:rPr>
              <a:t>.</a:t>
            </a:r>
            <a:endParaRPr lang="vi-VN" sz="28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Hũ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chính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con. 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349" y="6096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127 - 128.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thế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Vì sao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5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810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dài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chịu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bão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chứa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hội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họp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tụ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tập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voi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đụng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ngọn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vướng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nghiêm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mây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vách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Xung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khí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cụ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chiêng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trống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en-US" sz="3600" dirty="0" err="1" smtClean="0">
                <a:solidFill>
                  <a:srgbClr val="000099"/>
                </a:solidFill>
              </a:rPr>
              <a:t>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giữa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tâm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rông</a:t>
            </a:r>
            <a:r>
              <a:rPr lang="en-US" sz="3600" dirty="0" smtClean="0">
                <a:solidFill>
                  <a:srgbClr val="000099"/>
                </a:solidFill>
              </a:rPr>
              <a:t> v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ì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lửa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tụ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để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việc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lớn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khách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5240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Đôi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bạn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130 -131.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hiểu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6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giặc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bom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sơ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thôn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phố,phố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ngói</a:t>
            </a:r>
            <a:r>
              <a:rPr lang="en-US" dirty="0" smtClean="0">
                <a:solidFill>
                  <a:srgbClr val="000099"/>
                </a:solidFill>
              </a:rPr>
              <a:t> san </a:t>
            </a:r>
            <a:r>
              <a:rPr lang="en-US" dirty="0" err="1" smtClean="0">
                <a:solidFill>
                  <a:srgbClr val="000099"/>
                </a:solidFill>
              </a:rPr>
              <a:t>sát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dòng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nườm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nượp</a:t>
            </a:r>
            <a:r>
              <a:rPr lang="en-US" dirty="0" smtClean="0">
                <a:solidFill>
                  <a:srgbClr val="000099"/>
                </a:solidFill>
              </a:rPr>
              <a:t>, ban </a:t>
            </a:r>
            <a:r>
              <a:rPr lang="en-US" dirty="0" err="1" smtClean="0">
                <a:solidFill>
                  <a:srgbClr val="000099"/>
                </a:solidFill>
              </a:rPr>
              <a:t>đêm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đèn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lập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hồ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vẫy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tuyệt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vọng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ca </a:t>
            </a:r>
            <a:r>
              <a:rPr lang="en-US" dirty="0" err="1" smtClean="0">
                <a:solidFill>
                  <a:srgbClr val="000099"/>
                </a:solidFill>
              </a:rPr>
              <a:t>ngợi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sống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làng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–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sẵn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khăn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luôn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suy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dân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848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Về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quê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ngoại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133 -134.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nhỏ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thăm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ngoại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lạ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Bạnnhỏ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hạt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gạo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7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04800" y="619125"/>
            <a:ext cx="9485313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thành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phố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thăm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thôn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thấy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điều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nở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con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</a:t>
            </a:r>
            <a:r>
              <a:rPr lang="en-US" sz="3600" dirty="0" smtClean="0">
                <a:solidFill>
                  <a:srgbClr val="000099"/>
                </a:solidFill>
              </a:rPr>
              <a:t>t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rực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màu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rơm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bóng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rợp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vầng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lá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trôi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êm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đềm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nghĩ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đã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lâu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nay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ruột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mình</a:t>
            </a:r>
            <a:r>
              <a:rPr kumimoji="0" lang="en-US" sz="3600" b="0" i="0" u="none" strike="noStrike" kern="1200" cap="none" spc="0" normalizeH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924800" y="6096000"/>
            <a:ext cx="9906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.114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0" y="76200"/>
            <a:ext cx="891540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Tìm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hình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ảnh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so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sánh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trong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các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câu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sau</a:t>
            </a:r>
            <a:r>
              <a:rPr lang="en-US" sz="32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: </a:t>
            </a:r>
            <a:endParaRPr lang="en-US" sz="3200" dirty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1219200"/>
            <a:ext cx="8915400" cy="2362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 algn="just">
              <a:buAutoNum type="alphaLcPeriod"/>
            </a:pP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thân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cây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tràm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vươn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thẳng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lên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trời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như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cây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nến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khổng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lồ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742950" indent="-742950" algn="just"/>
            <a:endParaRPr lang="en-US" sz="3600" dirty="0" smtClean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indent="-742950" algn="just"/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Đoàn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Giỏi</a:t>
            </a:r>
            <a:endParaRPr lang="en-US" sz="3600" dirty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3733800"/>
            <a:ext cx="8915400" cy="2895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 algn="just"/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b.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Đước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mọc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san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sát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thẳng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đuột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như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hằng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hà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cây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dù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xanh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cắm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bãi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742950" indent="-742950" algn="ctr"/>
            <a:endParaRPr lang="en-US" sz="3600" dirty="0" smtClean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indent="-742950" algn="ctr"/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Mai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Văn</a:t>
            </a:r>
            <a:r>
              <a:rPr lang="en-US" sz="3600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Tạo</a:t>
            </a:r>
            <a:endParaRPr lang="en-US" sz="3600" dirty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..16.jpg"/>
          <p:cNvPicPr>
            <a:picLocks noChangeAspect="1"/>
          </p:cNvPicPr>
          <p:nvPr/>
        </p:nvPicPr>
        <p:blipFill>
          <a:blip r:embed="rId2"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533400"/>
          <a:ext cx="8458200" cy="505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1000"/>
                <a:gridCol w="1295400"/>
                <a:gridCol w="2971800"/>
              </a:tblGrid>
              <a:tr h="802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Những</a:t>
                      </a:r>
                      <a:r>
                        <a:rPr lang="en-US" sz="4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="1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thân</a:t>
                      </a:r>
                      <a:r>
                        <a:rPr lang="en-US" sz="4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="1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cây</a:t>
                      </a:r>
                      <a:r>
                        <a:rPr lang="en-US" sz="4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="1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tràm</a:t>
                      </a:r>
                      <a:r>
                        <a:rPr lang="en-US" sz="4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vươn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thẳng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lên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trời</a:t>
                      </a:r>
                      <a:endParaRPr lang="en-US" sz="40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như</a:t>
                      </a:r>
                      <a:endParaRPr lang="en-US" sz="40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những</a:t>
                      </a:r>
                      <a:r>
                        <a:rPr lang="en-US" sz="4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cây</a:t>
                      </a:r>
                      <a:r>
                        <a:rPr lang="en-US" sz="4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4000" b="1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nến</a:t>
                      </a:r>
                      <a:r>
                        <a:rPr lang="en-US" sz="40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khổng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lồ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en-US" sz="4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en-US" sz="40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802640"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Đước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mọc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san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sát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thẳng</a:t>
                      </a:r>
                      <a:r>
                        <a:rPr lang="en-US" sz="4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đuột</a:t>
                      </a:r>
                      <a:endParaRPr lang="en-US" sz="40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như</a:t>
                      </a:r>
                      <a:endParaRPr lang="en-US" sz="40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hằng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hà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số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4000" b="1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cây</a:t>
                      </a:r>
                      <a:r>
                        <a:rPr lang="en-US" sz="40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="1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dù</a:t>
                      </a:r>
                      <a:r>
                        <a:rPr lang="en-US" sz="40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xanh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cắm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400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trên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400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bãi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en-US" sz="40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cs typeface="Arial" charset="0"/>
              </a:rPr>
              <a:t>vc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1295400" y="4876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/>
          </a:p>
        </p:txBody>
      </p:sp>
      <p:pic>
        <p:nvPicPr>
          <p:cNvPr id="21508" name="Picture 3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5529263"/>
            <a:ext cx="13716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4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81200" y="50292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5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6200" y="54864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6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91200" y="51816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7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54864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11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5200" y="6019800"/>
            <a:ext cx="498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2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5242719" y="5730081"/>
            <a:ext cx="57308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13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14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3248690">
            <a:off x="6877050" y="6296025"/>
            <a:ext cx="542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Picture 15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1966119" y="6223794"/>
            <a:ext cx="573087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0" name="Picture 16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461168" y="4415632"/>
            <a:ext cx="7540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1" name="Picture 17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85125" y="4419600"/>
            <a:ext cx="7842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66" name="WordArt 22"/>
          <p:cNvSpPr>
            <a:spLocks noChangeArrowheads="1" noChangeShapeType="1" noTextEdit="1"/>
          </p:cNvSpPr>
          <p:nvPr/>
        </p:nvSpPr>
        <p:spPr bwMode="auto">
          <a:xfrm>
            <a:off x="1803400" y="3605213"/>
            <a:ext cx="5638800" cy="1273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36"/>
              </a:avLst>
            </a:prstTxWarp>
          </a:bodyPr>
          <a:lstStyle/>
          <a:p>
            <a:pPr algn="ctr"/>
            <a:endParaRPr lang="en-US" sz="2800" b="1" i="1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latin typeface="Arial Unicode MS"/>
              <a:ea typeface="Arial Unicode MS"/>
              <a:cs typeface="Arial Unicode MS"/>
            </a:endParaRPr>
          </a:p>
        </p:txBody>
      </p:sp>
      <p:pic>
        <p:nvPicPr>
          <p:cNvPr id="31770" name="04 Track 4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610600" y="5638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1" name="01 India Music.wma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610600" y="60960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4" name="Picture 30" descr="xmaslights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-5400000">
            <a:off x="-3200400" y="3200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5" name="Picture 31" descr="xmaslights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5400000">
            <a:off x="5524500" y="3238500"/>
            <a:ext cx="685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WordArt 6"/>
          <p:cNvSpPr>
            <a:spLocks noChangeArrowheads="1" noChangeShapeType="1" noTextEdit="1"/>
          </p:cNvSpPr>
          <p:nvPr/>
        </p:nvSpPr>
        <p:spPr bwMode="auto">
          <a:xfrm>
            <a:off x="692150" y="2293938"/>
            <a:ext cx="8077200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7269"/>
                <a:gd name="adj2" fmla="val 0"/>
              </a:avLst>
            </a:prstTxWarp>
            <a:scene3d>
              <a:camera prst="legacyObliqueBottomLeft"/>
              <a:lightRig rig="legacyHarsh3" dir="t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Calibri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635125" y="3516313"/>
            <a:ext cx="2286000" cy="1905000"/>
            <a:chOff x="336" y="-288"/>
            <a:chExt cx="624" cy="576"/>
          </a:xfrm>
        </p:grpSpPr>
        <p:pic>
          <p:nvPicPr>
            <p:cNvPr id="21538" name="Picture 52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690" y="-144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9" name="Picture 53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596" y="58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0" name="Picture 54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357" y="67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1" name="Picture 55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336" y="-192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2" name="Picture 56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502" y="-288"/>
              <a:ext cx="27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" name="dung-1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443913" y="6384925"/>
            <a:ext cx="487362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85801" y="914400"/>
            <a:ext cx="82454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Tiếng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3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mph" presetSubtype="0" repeatCount="indefinite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254646" fill="hold"/>
                                        <p:tgtEl>
                                          <p:spTgt spid="317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70"/>
                </p:tgtEl>
              </p:cMediaNode>
            </p:audio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71"/>
                </p:tgtEl>
              </p:cMediaNode>
            </p:audio>
            <p:audio>
              <p:cMediaNode vol="80000">
                <p:cTn id="3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31766" grpId="0" animBg="1"/>
      <p:bldP spid="31766" grpId="1" animBg="1"/>
      <p:bldP spid="3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HỌC SINH ÔN LẠI BÀI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ĐỌC LẠI  CÁC BÀI TẬP ĐỌC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1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953000"/>
            <a:ext cx="41148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icture 3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4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162800" y="441960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934200" y="-22860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6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28600" y="464820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133600" y="762000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/>
          </a:p>
        </p:txBody>
      </p:sp>
      <p:sp>
        <p:nvSpPr>
          <p:cNvPr id="27656" name="WordArt 8"/>
          <p:cNvSpPr>
            <a:spLocks noChangeArrowheads="1" noChangeShapeType="1" noTextEdit="1"/>
          </p:cNvSpPr>
          <p:nvPr/>
        </p:nvSpPr>
        <p:spPr bwMode="auto">
          <a:xfrm>
            <a:off x="304800" y="2133600"/>
            <a:ext cx="84582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31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Cảm ơn các thầy, cô giáo !</a:t>
            </a:r>
          </a:p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Cảm ơn các em!</a:t>
            </a:r>
            <a:endParaRPr lang="en-US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4092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inh nen 10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-304800" y="-228600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val 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057462">
            <a:off x="6083300" y="14684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8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6" name="Freeform 34"/>
          <p:cNvSpPr>
            <a:spLocks/>
          </p:cNvSpPr>
          <p:nvPr/>
        </p:nvSpPr>
        <p:spPr bwMode="auto">
          <a:xfrm rot="1057462">
            <a:off x="4933950" y="2806700"/>
            <a:ext cx="781050" cy="42957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AutoShape 35"/>
          <p:cNvSpPr>
            <a:spLocks noChangeArrowheads="1"/>
          </p:cNvSpPr>
          <p:nvPr/>
        </p:nvSpPr>
        <p:spPr bwMode="auto">
          <a:xfrm rot="1057462">
            <a:off x="6173788" y="2998788"/>
            <a:ext cx="144462" cy="215900"/>
          </a:xfrm>
          <a:prstGeom prst="flowChartCollat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800344">
            <a:off x="5100638" y="17240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7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 rot="800344">
            <a:off x="4578350" y="31940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 rot="800344">
            <a:off x="5254625" y="327342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1198510">
            <a:off x="5500688" y="3146425"/>
            <a:ext cx="936625" cy="1582738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 dirty="0">
                <a:solidFill>
                  <a:srgbClr val="000099"/>
                </a:solidFill>
              </a:rPr>
              <a:t>11</a:t>
            </a:r>
            <a:endParaRPr lang="vi-VN" sz="5400" b="1" dirty="0">
              <a:solidFill>
                <a:srgbClr val="000099"/>
              </a:solidFill>
            </a:endParaRP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 rot="1198510">
            <a:off x="4711700" y="45148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1198510">
            <a:off x="5556250" y="466407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11575" y="1222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2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5" name="Freeform 22"/>
          <p:cNvSpPr>
            <a:spLocks/>
          </p:cNvSpPr>
          <p:nvPr/>
        </p:nvSpPr>
        <p:spPr bwMode="auto">
          <a:xfrm>
            <a:off x="3748088" y="1704975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AutoShape 23"/>
          <p:cNvSpPr>
            <a:spLocks noChangeArrowheads="1"/>
          </p:cNvSpPr>
          <p:nvPr/>
        </p:nvSpPr>
        <p:spPr bwMode="auto">
          <a:xfrm>
            <a:off x="4071938" y="17049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-864877">
            <a:off x="2578100" y="577850"/>
            <a:ext cx="936625" cy="15827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accent2"/>
                </a:solidFill>
              </a:rPr>
              <a:t>1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8" name="Freeform 26"/>
          <p:cNvSpPr>
            <a:spLocks/>
          </p:cNvSpPr>
          <p:nvPr/>
        </p:nvSpPr>
        <p:spPr bwMode="auto">
          <a:xfrm rot="-864877">
            <a:off x="3230563" y="2133600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 rot="-864877">
            <a:off x="3162300" y="214153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2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791075" y="311150"/>
            <a:ext cx="936625" cy="15827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3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1" name="Freeform 30"/>
          <p:cNvSpPr>
            <a:spLocks/>
          </p:cNvSpPr>
          <p:nvPr/>
        </p:nvSpPr>
        <p:spPr bwMode="auto">
          <a:xfrm>
            <a:off x="4827588" y="18938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AutoShape 31"/>
          <p:cNvSpPr>
            <a:spLocks noChangeArrowheads="1"/>
          </p:cNvSpPr>
          <p:nvPr/>
        </p:nvSpPr>
        <p:spPr bwMode="auto">
          <a:xfrm>
            <a:off x="5151438" y="18938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45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43375" y="1606550"/>
            <a:ext cx="936625" cy="15827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6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14" name="Freeform 46"/>
          <p:cNvSpPr>
            <a:spLocks/>
          </p:cNvSpPr>
          <p:nvPr/>
        </p:nvSpPr>
        <p:spPr bwMode="auto">
          <a:xfrm>
            <a:off x="4179888" y="31892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AutoShape 47"/>
          <p:cNvSpPr>
            <a:spLocks noChangeArrowheads="1"/>
          </p:cNvSpPr>
          <p:nvPr/>
        </p:nvSpPr>
        <p:spPr bwMode="auto">
          <a:xfrm>
            <a:off x="4503738" y="31892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4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-539169">
            <a:off x="3379788" y="1843088"/>
            <a:ext cx="936625" cy="1582737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5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7" name="Freeform 50"/>
          <p:cNvSpPr>
            <a:spLocks/>
          </p:cNvSpPr>
          <p:nvPr/>
        </p:nvSpPr>
        <p:spPr bwMode="auto">
          <a:xfrm rot="-539169">
            <a:off x="3800475" y="342741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AutoShape 51"/>
          <p:cNvSpPr>
            <a:spLocks noChangeArrowheads="1"/>
          </p:cNvSpPr>
          <p:nvPr/>
        </p:nvSpPr>
        <p:spPr bwMode="auto">
          <a:xfrm rot="-539169">
            <a:off x="3879850" y="342106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Oval 5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 rot="-1165290">
            <a:off x="2368550" y="19891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4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20" name="Freeform 54"/>
          <p:cNvSpPr>
            <a:spLocks/>
          </p:cNvSpPr>
          <p:nvPr/>
        </p:nvSpPr>
        <p:spPr bwMode="auto">
          <a:xfrm rot="-1165290">
            <a:off x="3228975" y="34972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AutoShape 55"/>
          <p:cNvSpPr>
            <a:spLocks noChangeArrowheads="1"/>
          </p:cNvSpPr>
          <p:nvPr/>
        </p:nvSpPr>
        <p:spPr bwMode="auto">
          <a:xfrm rot="-1165290">
            <a:off x="3028950" y="35321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Oval 4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 rot="632288">
            <a:off x="4516438" y="3074988"/>
            <a:ext cx="936625" cy="1582737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b="1" dirty="0">
                <a:solidFill>
                  <a:schemeClr val="accent2"/>
                </a:solidFill>
              </a:rPr>
              <a:t>10</a:t>
            </a:r>
            <a:endParaRPr lang="vi-VN" sz="6600" b="1" dirty="0">
              <a:solidFill>
                <a:schemeClr val="accent2"/>
              </a:solidFill>
            </a:endParaRPr>
          </a:p>
        </p:txBody>
      </p:sp>
      <p:sp>
        <p:nvSpPr>
          <p:cNvPr id="8223" name="Freeform 42"/>
          <p:cNvSpPr>
            <a:spLocks/>
          </p:cNvSpPr>
          <p:nvPr/>
        </p:nvSpPr>
        <p:spPr bwMode="auto">
          <a:xfrm rot="632288">
            <a:off x="4108450" y="4579938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AutoShape 43"/>
          <p:cNvSpPr>
            <a:spLocks noChangeArrowheads="1"/>
          </p:cNvSpPr>
          <p:nvPr/>
        </p:nvSpPr>
        <p:spPr bwMode="auto">
          <a:xfrm rot="632288">
            <a:off x="4713288" y="46370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Oval 1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 rot="-672914">
            <a:off x="3244850" y="3294063"/>
            <a:ext cx="936625" cy="158273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20000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chemeClr val="accent2"/>
                </a:solidFill>
              </a:rPr>
              <a:t>9</a:t>
            </a:r>
            <a:endParaRPr lang="vi-VN" sz="7200" b="1">
              <a:solidFill>
                <a:schemeClr val="accent2"/>
              </a:solidFill>
            </a:endParaRPr>
          </a:p>
        </p:txBody>
      </p:sp>
      <p:sp>
        <p:nvSpPr>
          <p:cNvPr id="8226" name="Freeform 14"/>
          <p:cNvSpPr>
            <a:spLocks/>
          </p:cNvSpPr>
          <p:nvPr/>
        </p:nvSpPr>
        <p:spPr bwMode="auto">
          <a:xfrm rot="-672914">
            <a:off x="3760788" y="4868863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AutoShape 15"/>
          <p:cNvSpPr>
            <a:spLocks noChangeArrowheads="1"/>
          </p:cNvSpPr>
          <p:nvPr/>
        </p:nvSpPr>
        <p:spPr bwMode="auto">
          <a:xfrm rot="-672914">
            <a:off x="3779838" y="48672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37">
            <a:hlinkClick r:id="rId14" action="ppaction://hlinksldjump"/>
          </p:cNvPr>
          <p:cNvSpPr>
            <a:spLocks noChangeArrowheads="1"/>
          </p:cNvSpPr>
          <p:nvPr/>
        </p:nvSpPr>
        <p:spPr bwMode="auto">
          <a:xfrm rot="265461">
            <a:off x="4052888" y="40608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12</a:t>
            </a:r>
            <a:endParaRPr lang="vi-VN" sz="4800" b="1" dirty="0">
              <a:solidFill>
                <a:schemeClr val="accent2"/>
              </a:solidFill>
            </a:endParaRPr>
          </a:p>
        </p:txBody>
      </p:sp>
      <p:sp>
        <p:nvSpPr>
          <p:cNvPr id="8229" name="AutoShape 39"/>
          <p:cNvSpPr>
            <a:spLocks noChangeArrowheads="1"/>
          </p:cNvSpPr>
          <p:nvPr/>
        </p:nvSpPr>
        <p:spPr bwMode="auto">
          <a:xfrm rot="265461">
            <a:off x="4343400" y="563721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3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 rot="1692273">
            <a:off x="6676477" y="2854587"/>
            <a:ext cx="853501" cy="152110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13</a:t>
            </a:r>
            <a:endParaRPr lang="vi-VN" sz="6600" b="1" dirty="0">
              <a:solidFill>
                <a:srgbClr val="FFFF00"/>
              </a:solidFill>
            </a:endParaRPr>
          </a:p>
        </p:txBody>
      </p:sp>
      <p:sp>
        <p:nvSpPr>
          <p:cNvPr id="39" name="AutoShape 39"/>
          <p:cNvSpPr>
            <a:spLocks noChangeArrowheads="1"/>
          </p:cNvSpPr>
          <p:nvPr/>
        </p:nvSpPr>
        <p:spPr bwMode="auto">
          <a:xfrm rot="265461">
            <a:off x="6637513" y="419625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42"/>
          <p:cNvSpPr>
            <a:spLocks/>
          </p:cNvSpPr>
          <p:nvPr/>
        </p:nvSpPr>
        <p:spPr bwMode="auto">
          <a:xfrm rot="632288">
            <a:off x="5293060" y="4206104"/>
            <a:ext cx="1224879" cy="299842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Oval 5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 rot="20389942">
            <a:off x="1609497" y="2266724"/>
            <a:ext cx="936625" cy="1582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FF00"/>
                </a:solidFill>
              </a:rPr>
              <a:t>14</a:t>
            </a:r>
            <a:endParaRPr lang="vi-VN" sz="7200" b="1" dirty="0">
              <a:solidFill>
                <a:srgbClr val="FFFF00"/>
              </a:solidFill>
            </a:endParaRPr>
          </a:p>
        </p:txBody>
      </p:sp>
      <p:sp>
        <p:nvSpPr>
          <p:cNvPr id="42" name="Freeform 54"/>
          <p:cNvSpPr>
            <a:spLocks/>
          </p:cNvSpPr>
          <p:nvPr/>
        </p:nvSpPr>
        <p:spPr bwMode="auto">
          <a:xfrm rot="19295598">
            <a:off x="2972835" y="36496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AutoShape 55"/>
          <p:cNvSpPr>
            <a:spLocks noChangeArrowheads="1"/>
          </p:cNvSpPr>
          <p:nvPr/>
        </p:nvSpPr>
        <p:spPr bwMode="auto">
          <a:xfrm rot="19295598">
            <a:off x="2261234" y="36845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9">
            <a:hlinkClick r:id="" action="ppaction://noaction"/>
          </p:cNvPr>
          <p:cNvSpPr>
            <a:spLocks noChangeArrowheads="1"/>
          </p:cNvSpPr>
          <p:nvPr/>
        </p:nvSpPr>
        <p:spPr bwMode="auto">
          <a:xfrm rot="18865385">
            <a:off x="1794261" y="3644835"/>
            <a:ext cx="936625" cy="15827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15</a:t>
            </a:r>
            <a:endParaRPr lang="vi-VN" sz="7200" b="1" dirty="0">
              <a:solidFill>
                <a:srgbClr val="FF0000"/>
              </a:solidFill>
            </a:endParaRP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 rot="-1165290">
            <a:off x="2871752" y="4818476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>
            <a:hlinkClick r:id="" action="ppaction://noaction"/>
          </p:cNvPr>
          <p:cNvSpPr>
            <a:spLocks noChangeArrowheads="1"/>
          </p:cNvSpPr>
          <p:nvPr/>
        </p:nvSpPr>
        <p:spPr bwMode="auto">
          <a:xfrm rot="1287110">
            <a:off x="6858000" y="1219200"/>
            <a:ext cx="936625" cy="1582738"/>
          </a:xfrm>
          <a:prstGeom prst="ellipse">
            <a:avLst/>
          </a:prstGeom>
          <a:blipFill>
            <a:blip r:embed="rId17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</a:rPr>
              <a:t>16</a:t>
            </a:r>
            <a:endParaRPr lang="vi-VN" sz="7200" b="1" dirty="0">
              <a:solidFill>
                <a:srgbClr val="C00000"/>
              </a:solidFill>
            </a:endParaRPr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 rot="1198510">
            <a:off x="5741289" y="2532262"/>
            <a:ext cx="468313" cy="46053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 rot="1198510">
            <a:off x="6890532" y="268518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-381000" y="-152400"/>
            <a:ext cx="3429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99"/>
                </a:solidFill>
              </a:rPr>
              <a:t>1. </a:t>
            </a:r>
            <a:r>
              <a:rPr lang="en-US" sz="2800" b="1" dirty="0" err="1" smtClean="0">
                <a:solidFill>
                  <a:srgbClr val="000099"/>
                </a:solidFill>
              </a:rPr>
              <a:t>Ôn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luyện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tập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đọc</a:t>
            </a:r>
            <a:endParaRPr lang="en-US" sz="28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75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Cửa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Tùng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109 - 110.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 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dirty="0" err="1" smtClean="0">
                <a:solidFill>
                  <a:srgbClr val="000099"/>
                </a:solidFill>
              </a:rPr>
              <a:t>thôn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mướt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lũy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rặng</a:t>
            </a:r>
            <a:r>
              <a:rPr lang="en-US" sz="3600" dirty="0" smtClean="0">
                <a:solidFill>
                  <a:srgbClr val="000099"/>
                </a:solidFill>
              </a:rPr>
              <a:t> phi </a:t>
            </a:r>
            <a:r>
              <a:rPr lang="en-US" sz="3600" dirty="0" err="1" smtClean="0">
                <a:solidFill>
                  <a:srgbClr val="000099"/>
                </a:solidFill>
              </a:rPr>
              <a:t>lao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thổi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thay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đổi</a:t>
            </a:r>
            <a:r>
              <a:rPr lang="en-US" sz="3600" dirty="0" smtClean="0">
                <a:solidFill>
                  <a:srgbClr val="000099"/>
                </a:solidFill>
              </a:rPr>
              <a:t> 3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chiếc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tóc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2954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liên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nhỏ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112 - 113.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Anh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nhiệm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Nùng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đường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cháu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Hãy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chi </a:t>
            </a:r>
            <a:r>
              <a:rPr lang="en-US" sz="3600" dirty="0" err="1" smtClean="0">
                <a:solidFill>
                  <a:srgbClr val="000099"/>
                </a:solidFill>
              </a:rPr>
              <a:t>tiết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sự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dũng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gặp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địch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9388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64008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nhiệm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vụ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vệ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dẫn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2.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ở.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dễ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3. </a:t>
            </a:r>
            <a:r>
              <a:rPr lang="en-US" dirty="0" err="1" smtClean="0">
                <a:solidFill>
                  <a:srgbClr val="000099"/>
                </a:solidFill>
              </a:rPr>
              <a:t>Cách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cháu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cẩn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thận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. 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sệt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bình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tĩnh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hỏi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thầy</a:t>
            </a:r>
            <a:r>
              <a:rPr lang="en-US" dirty="0" smtClean="0">
                <a:solidFill>
                  <a:srgbClr val="000099"/>
                </a:solidFill>
              </a:rPr>
              <a:t> mo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ốm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239000" y="6400800"/>
            <a:ext cx="19050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53340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Nhớ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Việt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Bắc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115 -116.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xuôi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nhớ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     ( </a:t>
            </a:r>
            <a:r>
              <a:rPr lang="en-US" sz="3600" dirty="0" err="1" smtClean="0">
                <a:solidFill>
                  <a:srgbClr val="000099"/>
                </a:solidFill>
              </a:rPr>
              <a:t>dòng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2 )?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a/ 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b/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Vẻ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hiện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83357" y="123846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330201" y="87312"/>
            <a:ext cx="317500" cy="6477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3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xuôi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hoa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:    a/ 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rất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đẹp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xanh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hoa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chuối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đỏ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tươi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Ngày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mơ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nở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trắng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Ve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kêu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phách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đổ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vàng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rọi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hòa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bình</a:t>
            </a:r>
            <a:r>
              <a:rPr lang="en-US" i="1" dirty="0" smtClean="0">
                <a:solidFill>
                  <a:srgbClr val="000099"/>
                </a:solidFill>
              </a:rPr>
              <a:t>. </a:t>
            </a:r>
            <a:r>
              <a:rPr lang="en-US" dirty="0" smtClean="0">
                <a:solidFill>
                  <a:srgbClr val="000099"/>
                </a:solidFill>
              </a:rPr>
              <a:t>   b/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giặc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giỏi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cùng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Tây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giăng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thành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lũy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sắt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dày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bộ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đội</a:t>
            </a:r>
            <a:r>
              <a:rPr lang="en-US" i="1" dirty="0" smtClean="0">
                <a:solidFill>
                  <a:srgbClr val="000099"/>
                </a:solidFill>
              </a:rPr>
              <a:t>,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quân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thù</a:t>
            </a:r>
            <a:r>
              <a:rPr lang="en-US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Vẻ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hiện</a:t>
            </a:r>
            <a:r>
              <a:rPr lang="en-US" dirty="0" smtClean="0">
                <a:solidFill>
                  <a:srgbClr val="000099"/>
                </a:solidFill>
              </a:rPr>
              <a:t> qua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Đèo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lưng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cô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măng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ân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thủy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chung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248400"/>
            <a:ext cx="12192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268</Words>
  <Application>Microsoft Office PowerPoint</Application>
  <PresentationFormat>On-screen Show (4:3)</PresentationFormat>
  <Paragraphs>124</Paragraphs>
  <Slides>21</Slides>
  <Notes>3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HỌC SINH ÔN LẠI BÀI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Windows User</cp:lastModifiedBy>
  <cp:revision>65</cp:revision>
  <dcterms:created xsi:type="dcterms:W3CDTF">2012-11-26T07:18:10Z</dcterms:created>
  <dcterms:modified xsi:type="dcterms:W3CDTF">2021-12-24T03:45:33Z</dcterms:modified>
</cp:coreProperties>
</file>